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9"/>
  </p:notesMasterIdLst>
  <p:sldIdLst>
    <p:sldId id="298" r:id="rId2"/>
    <p:sldId id="287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8" r:id="rId28"/>
    <p:sldId id="289" r:id="rId29"/>
    <p:sldId id="290" r:id="rId30"/>
    <p:sldId id="299" r:id="rId31"/>
    <p:sldId id="300" r:id="rId32"/>
    <p:sldId id="291" r:id="rId33"/>
    <p:sldId id="292" r:id="rId34"/>
    <p:sldId id="294" r:id="rId35"/>
    <p:sldId id="295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/>
    <p:restoredTop sz="93861"/>
  </p:normalViewPr>
  <p:slideViewPr>
    <p:cSldViewPr>
      <p:cViewPr>
        <p:scale>
          <a:sx n="104" d="100"/>
          <a:sy n="104" d="100"/>
        </p:scale>
        <p:origin x="12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0FA5F1-35F8-46C0-B9BB-B4678A3CB8AB}" type="datetimeFigureOut">
              <a:rPr lang="en-US"/>
              <a:pPr>
                <a:defRPr/>
              </a:pPr>
              <a:t>3/30/17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FB5D07-A90E-4126-8201-7AC4905FF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69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B5D07-A90E-4126-8201-7AC4905FFF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246CB-95F0-4312-8077-C2340C8D2C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B5D07-A90E-4126-8201-7AC4905FFF8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A0962-12AE-4B73-88CE-E164A9FA0508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1486-E634-4407-9D83-A0A77E0E0D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A0962-12AE-4B73-88CE-E164A9FA0508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1486-E634-4407-9D83-A0A77E0E0D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A0962-12AE-4B73-88CE-E164A9FA0508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1486-E634-4407-9D83-A0A77E0E0D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A0962-12AE-4B73-88CE-E164A9FA0508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1486-E634-4407-9D83-A0A77E0E0D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A0962-12AE-4B73-88CE-E164A9FA0508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1486-E634-4407-9D83-A0A77E0E0D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A0962-12AE-4B73-88CE-E164A9FA0508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1486-E634-4407-9D83-A0A77E0E0D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A0962-12AE-4B73-88CE-E164A9FA0508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1486-E634-4407-9D83-A0A77E0E0D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7B687-EB04-4AFD-AE80-39F995008ABF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DEC7A-082D-4A85-BA3D-913B3071BF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7D8F2-28D3-4BF3-992F-84EB880F52BB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540DE-38F5-4B63-892F-DD2724C2EE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3B14E4-3AE5-4590-97E0-A01AB2A2774E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75951-B14D-4FBD-9F4F-D1B231B093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EA0CF-0CF2-406B-9D30-E3387C8A3A21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F04FC-0DDE-44A0-870C-030CC7A0F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DA65B-64EC-4864-8083-171030E82F4D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1A88E-6C9C-4091-932A-C34225980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8A55A-4938-41E0-8BED-BBC04A124226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F8752-A536-4EA5-A326-D98CF2D4C3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42160-16E3-4124-B7DB-F475AE691D6E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16AB4-E93A-490F-B3A0-149031E26C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EFF80-4B6F-41A6-BC46-3A03E0B71DB2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3FD75-9500-4AE4-A321-F132286897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5CADD-F2AE-4154-B19C-EE1DFB10DCBB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40030-0314-4670-A28E-A8A06EB7B2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94227-7593-4537-B401-DB3E056AFE89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60A36-698F-460B-9647-74F8FBA24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51A0962-12AE-4B73-88CE-E164A9FA0508}" type="datetimeFigureOut">
              <a:rPr lang="en-US" smtClean="0"/>
              <a:pPr>
                <a:defRPr/>
              </a:pPr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D31486-E634-4407-9D83-A0A77E0E0D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23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tiff"/><Relationship Id="rId3" Type="http://schemas.openxmlformats.org/officeDocument/2006/relationships/image" Target="../media/image29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tiff"/><Relationship Id="rId3" Type="http://schemas.openxmlformats.org/officeDocument/2006/relationships/image" Target="../media/image32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"/>
            <a:ext cx="6248400" cy="1019907"/>
          </a:xfrm>
        </p:spPr>
        <p:txBody>
          <a:bodyPr/>
          <a:lstStyle/>
          <a:p>
            <a:r>
              <a:rPr lang="en-US" sz="4000" dirty="0" smtClean="0"/>
              <a:t>Wednesday, March 29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1050387"/>
            <a:ext cx="6620968" cy="458841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Current EVENTS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CHECK CH. 18 ASSESSMENT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NOTES TODAY	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/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LANDMARK CASES TIMELINE DUE FRIDAY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980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3595" y="650224"/>
            <a:ext cx="781496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Brown v. 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Board 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of Education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489" y="2362200"/>
            <a:ext cx="35440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76199" y="1447800"/>
            <a:ext cx="5248289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Several parents of black children, including Oliver Brown, sued the Topeka School Board claiming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racial segregation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unequal and violates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equal protection clause of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Fourteenth (14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Amendment.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Lower courts agreed with the school system; the case was brought to the United States Supreme Court.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6869" y="609600"/>
            <a:ext cx="781496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Brown v. 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Board 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of Education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04800" y="2241352"/>
            <a:ext cx="4953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Nine (9) votes for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Brown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Supreme Court </a:t>
            </a:r>
            <a:r>
              <a:rPr lang="en-US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overturned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Plessy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v. Ferguson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(did away with “separate but equal”)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Racial segregation in public education is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unconstitutional.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389185" y="1611521"/>
            <a:ext cx="1905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 l="12051" r="11839"/>
          <a:stretch>
            <a:fillRect/>
          </a:stretch>
        </p:blipFill>
        <p:spPr bwMode="auto">
          <a:xfrm>
            <a:off x="5228002" y="2749757"/>
            <a:ext cx="3611198" cy="28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9069" y="381000"/>
            <a:ext cx="601318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Gideon v. Wainwright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066800" y="1295400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1962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33400" y="2362200"/>
            <a:ext cx="4648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Clarence Gideon was arrested and charged in Florida court for breaking and entering.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was unable to afford a lawyer and the court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refused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appoint a free lawyer.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619375"/>
            <a:ext cx="2973388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9069" y="381000"/>
            <a:ext cx="601318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Gideon v. Wainwright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685800" y="1219200"/>
            <a:ext cx="46482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Gideon was forced to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defend himself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court and the jury found him guilty.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He appealed the court’s decision to the United States Supreme Court  claiming it violated his rights under </a:t>
            </a:r>
            <a:r>
              <a:rPr lang="en-US" sz="26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Sixth (6</a:t>
            </a:r>
            <a:r>
              <a:rPr lang="en-US" sz="2600" b="1" i="1" u="sng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6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and Fourteenth (14</a:t>
            </a:r>
            <a:r>
              <a:rPr lang="en-US" sz="2600" b="1" i="1" u="sng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6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)Amendment.</a:t>
            </a:r>
            <a:endParaRPr lang="en-US" sz="24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447800"/>
            <a:ext cx="3238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9069" y="381000"/>
            <a:ext cx="601318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Gideon v. Wainwright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524000" y="1600200"/>
            <a:ext cx="1905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57200" y="2286000"/>
            <a:ext cx="4953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Nine (9) votes for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Gideon.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Supreme Court held that Gideon and other poor defendants in criminal cases have the right to a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court-appointed attorney. 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160588"/>
            <a:ext cx="3733800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9325" y="381000"/>
            <a:ext cx="531267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Miranda v. Arizona</a:t>
            </a:r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1066800" y="1143000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1966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28600" y="2209800"/>
            <a:ext cx="46482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Arizona arrested Ernesto Miranda for kidnapping and the state court found him guilty.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was questioned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being advised of his right to consult with an attorney or any of his other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legal rights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381250"/>
            <a:ext cx="3810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325" y="381000"/>
            <a:ext cx="531267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Miranda v. Arizona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914400" y="4119563"/>
            <a:ext cx="76962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Miranda appealed his conviction to the Supreme Court claiming the police violated his rights under the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Fifth (5</a:t>
            </a:r>
            <a:r>
              <a:rPr lang="en-US" sz="2400" b="1" i="1" u="sng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Amendment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(self-incrimination).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524000"/>
            <a:ext cx="43910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325" y="381000"/>
            <a:ext cx="531267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Miranda v. Arizona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533400" y="1501775"/>
            <a:ext cx="85344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Five (5) votes for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Miranda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Four (4) votes for Arizona.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decision held that the police cannot question a person in custody unless they have been read their legal rights.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1. The right to remain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 The right to an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attorney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(at government expense if the 	accused is unable to pay)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3. Anything the person says after stating that he or she 	understands these rights can be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used as evidence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court.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505200" y="1376363"/>
            <a:ext cx="1905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6052" y="381000"/>
            <a:ext cx="581922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Tinker v. Des Moines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School District </a:t>
            </a: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1143000" y="1812925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1968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381000" y="2590800"/>
            <a:ext cx="441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John Tinker, his sister Mary Beth Tinker, and other students decided to wear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black armbands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school in protest of the Vietnam War.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school adopted a policy prohibiting armbands.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5052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6052" y="381000"/>
            <a:ext cx="581922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Tinker v. Des Moines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School District </a:t>
            </a: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267286" y="16764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the students arrived to school, they refused to remove their armbands and were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suspended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claimed the school officials violated their First (1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Amendment rights. 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90800"/>
            <a:ext cx="3600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438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4507" y="381000"/>
            <a:ext cx="7042312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i="1" dirty="0">
                <a:ln w="18415" cmpd="sng">
                  <a:noFill/>
                  <a:prstDash val="solid"/>
                </a:ln>
                <a:latin typeface="+mn-lt"/>
              </a:rPr>
              <a:t>Supreme Court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i="1" dirty="0">
                <a:ln w="18415" cmpd="sng">
                  <a:noFill/>
                  <a:prstDash val="solid"/>
                </a:ln>
                <a:latin typeface="+mn-lt"/>
              </a:rPr>
              <a:t>Landmark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6052" y="381000"/>
            <a:ext cx="581922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Tinker v. Des Moines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School District </a:t>
            </a: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81000" y="2166938"/>
            <a:ext cx="472440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Seven (7) votes for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Tinker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Two (2) votes against.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students were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allowed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wear armbands because it is protected by the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First (1</a:t>
            </a:r>
            <a:r>
              <a:rPr lang="en-US" sz="2800" b="1" i="1" u="sng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Amendment.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 b="11292"/>
          <a:stretch>
            <a:fillRect/>
          </a:stretch>
        </p:blipFill>
        <p:spPr bwMode="auto">
          <a:xfrm>
            <a:off x="4857750" y="2722563"/>
            <a:ext cx="390525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685800" y="2138363"/>
            <a:ext cx="1905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0" y="381000"/>
            <a:ext cx="60452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United States v. Nixon</a:t>
            </a:r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143000" y="1219200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1974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28600" y="1905000"/>
            <a:ext cx="5181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1972, the offices of the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Democratic Party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Washington D.C. was broken into.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the criminal investigation, a federal judge ordered President Nixon to turn over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audio tapes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conversations recorded by Nixon about the break-in.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 b="10001"/>
          <a:stretch>
            <a:fillRect/>
          </a:stretch>
        </p:blipFill>
        <p:spPr bwMode="auto">
          <a:xfrm>
            <a:off x="5395913" y="2590800"/>
            <a:ext cx="35956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0" y="381000"/>
            <a:ext cx="60452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United States v. Nixon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304800" y="1371600"/>
            <a:ext cx="4419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Nixon refused and claimed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“executive privilege”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allowed him to withhold the conversation tapes from the other government branches  and preserve confidentiality. 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2228850"/>
            <a:ext cx="43529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0" y="381000"/>
            <a:ext cx="60452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United States v. Nixon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533400" y="1709738"/>
            <a:ext cx="792480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Eight (8) votes for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United States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Zero (0) vote against.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decision in this case made it clear that the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president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NOT above the law.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Nixon was required to turn in the tapes which revealed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evidence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linking the President to the conspiracy to obstruct justice 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resigned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shortly after. 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505200" y="1604963"/>
            <a:ext cx="1905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8757" y="381000"/>
            <a:ext cx="549381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Hazelwood School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District v. </a:t>
            </a:r>
            <a:r>
              <a:rPr lang="en-US" sz="4400" b="1" i="1" dirty="0" err="1">
                <a:ln w="18415" cmpd="sng">
                  <a:noFill/>
                  <a:prstDash val="solid"/>
                </a:ln>
                <a:latin typeface="+mn-lt"/>
              </a:rPr>
              <a:t>Kuhlmeier</a:t>
            </a:r>
            <a:endParaRPr lang="en-US" sz="4400" b="1" i="1" dirty="0">
              <a:ln w="18415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1143000" y="2117725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1987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685800" y="2819400"/>
            <a:ext cx="75438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Students of Hazelwood East High School wrote and edited the school-sponsored newspaper.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school principal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removed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articles from the issue and claimed they were inappropriate.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953000"/>
            <a:ext cx="13430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8757" y="381000"/>
            <a:ext cx="549381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Hazelwood School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District v. </a:t>
            </a:r>
            <a:r>
              <a:rPr lang="en-US" sz="4400" b="1" i="1" dirty="0" err="1">
                <a:ln w="18415" cmpd="sng">
                  <a:noFill/>
                  <a:prstDash val="solid"/>
                </a:ln>
                <a:latin typeface="+mn-lt"/>
              </a:rPr>
              <a:t>Kuhlmeier</a:t>
            </a:r>
            <a:endParaRPr lang="en-US" sz="4400" b="1" i="1" dirty="0">
              <a:ln w="18415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457200" y="2360613"/>
            <a:ext cx="40386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Cathy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Kuhlmeier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two other students brought the case to court because they believed the principal violated their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First (1</a:t>
            </a:r>
            <a:r>
              <a:rPr lang="en-US" sz="2400" b="1" i="1" u="sng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Amendment rights. </a:t>
            </a:r>
            <a:endParaRPr lang="en-US" sz="32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124200"/>
            <a:ext cx="39624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8757" y="381000"/>
            <a:ext cx="549381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Hazelwood School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District v. </a:t>
            </a:r>
            <a:r>
              <a:rPr lang="en-US" sz="4400" b="1" i="1" dirty="0" err="1">
                <a:ln w="18415" cmpd="sng">
                  <a:noFill/>
                  <a:prstDash val="solid"/>
                </a:ln>
                <a:latin typeface="+mn-lt"/>
              </a:rPr>
              <a:t>Kuhlmeier</a:t>
            </a:r>
            <a:endParaRPr lang="en-US" sz="4400" b="1" i="1" dirty="0">
              <a:ln w="18415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228600" y="2266950"/>
            <a:ext cx="54864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Five (5) Votes for the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Hazelwood School District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Three votes for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Kuhlmeier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Supreme Court ruled that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school officials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 the right to censor articles in the student newspaper or limit speech that interferes with the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school’s educational mission.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2175" y="3205163"/>
            <a:ext cx="233362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1371600" y="2290763"/>
            <a:ext cx="1905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District of Columbia v. Heller</a:t>
            </a:r>
            <a:endParaRPr lang="en-US" sz="4400" b="1" i="1" dirty="0">
              <a:ln w="18415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1752600" y="1219200"/>
            <a:ext cx="5638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2007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Background Information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96452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r>
              <a:rPr lang="en-US" sz="2200" dirty="0">
                <a:latin typeface="+mn-lt"/>
              </a:rPr>
              <a:t>After the District of Columbia passed </a:t>
            </a:r>
            <a:r>
              <a:rPr lang="en-US" sz="2200" dirty="0" smtClean="0">
                <a:latin typeface="+mn-lt"/>
              </a:rPr>
              <a:t>a law requiring the </a:t>
            </a:r>
            <a:r>
              <a:rPr lang="en-US" sz="2200" dirty="0">
                <a:latin typeface="+mn-lt"/>
              </a:rPr>
              <a:t>registration of handguns, requiring licenses for all pistols, and mandating that all legal firearms must be kept unloaded and disassembled or trigger locked, </a:t>
            </a:r>
            <a:r>
              <a:rPr lang="en-US" sz="2200" b="1" i="1" u="sng" dirty="0">
                <a:solidFill>
                  <a:srgbClr val="FFFF00"/>
                </a:solidFill>
                <a:latin typeface="+mn-lt"/>
              </a:rPr>
              <a:t>a group of private gun-owners </a:t>
            </a:r>
            <a:r>
              <a:rPr lang="en-US" sz="2200" dirty="0">
                <a:latin typeface="+mn-lt"/>
              </a:rPr>
              <a:t>brought suit claiming the laws violated their Second Amendment </a:t>
            </a:r>
            <a:r>
              <a:rPr lang="en-US" sz="2200" b="1" i="1" u="sng" dirty="0">
                <a:solidFill>
                  <a:srgbClr val="FFFF00"/>
                </a:solidFill>
                <a:latin typeface="+mn-lt"/>
              </a:rPr>
              <a:t>right to bear </a:t>
            </a:r>
            <a:r>
              <a:rPr lang="en-US" sz="2200" b="1" i="1" u="sng" dirty="0" smtClean="0">
                <a:solidFill>
                  <a:srgbClr val="FFFF00"/>
                </a:solidFill>
                <a:latin typeface="+mn-lt"/>
              </a:rPr>
              <a:t>arms</a:t>
            </a:r>
            <a:r>
              <a:rPr lang="en-US" sz="2200" dirty="0" smtClean="0">
                <a:solidFill>
                  <a:srgbClr val="FFFF00"/>
                </a:solidFill>
                <a:latin typeface="+mn-lt"/>
              </a:rPr>
              <a:t>.</a:t>
            </a:r>
            <a:endParaRPr lang="en-US" sz="22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 descr="http://img.timeinc.net/time/photoessays/2010/top10_court_cases/dc_h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95" y="2911971"/>
            <a:ext cx="421081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District of Columbia v. Heller</a:t>
            </a:r>
            <a:endParaRPr lang="en-US" sz="4400" b="1" i="1" dirty="0">
              <a:ln w="18415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1333500" y="1219200"/>
            <a:ext cx="5638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2007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Background Information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670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 federal court that heard the case first said the Second Amendment only protected ownership of firearms for those associated with a militia, like the National Guard.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The Court of Appeals, who heard the case next, voted 2-1 in favor of protecting private ownership.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D.C. appealed the case to the United States Supreme Court.</a:t>
            </a:r>
            <a:endParaRPr lang="en-US" sz="2400" dirty="0">
              <a:latin typeface="+mn-lt"/>
            </a:endParaRPr>
          </a:p>
        </p:txBody>
      </p:sp>
      <p:pic>
        <p:nvPicPr>
          <p:cNvPr id="2050" name="Picture 2" descr="C:\Users\powellj\AppData\Local\Microsoft\Windows\Temporary Internet Files\Content.IE5\BTONDHL3\MP90044841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597" y="1047118"/>
            <a:ext cx="960239" cy="14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owellj\AppData\Local\Microsoft\Windows\Temporary Internet Files\Content.IE5\8BMP9MOE\MC9003186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6" y="847664"/>
            <a:ext cx="1476699" cy="16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7848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District of Columbia v. Heller</a:t>
            </a:r>
            <a:endParaRPr lang="en-US" sz="4400" b="1" i="1" dirty="0">
              <a:ln w="18415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381000" y="1074240"/>
            <a:ext cx="51816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+mn-lt"/>
              </a:rPr>
              <a:t>In a </a:t>
            </a:r>
            <a:r>
              <a:rPr lang="en-US" sz="2800" dirty="0" smtClean="0">
                <a:latin typeface="+mn-lt"/>
              </a:rPr>
              <a:t>5 </a:t>
            </a:r>
            <a:r>
              <a:rPr lang="en-US" sz="2800" b="1" i="1" u="sng" dirty="0" smtClean="0">
                <a:latin typeface="+mn-lt"/>
              </a:rPr>
              <a:t>(Heller) </a:t>
            </a:r>
            <a:r>
              <a:rPr lang="en-US" sz="2800" dirty="0" smtClean="0">
                <a:latin typeface="+mn-lt"/>
              </a:rPr>
              <a:t>- 4 (D.C.) </a:t>
            </a:r>
            <a:r>
              <a:rPr lang="en-US" sz="2800" b="1" i="1" u="sng" dirty="0">
                <a:latin typeface="+mn-lt"/>
              </a:rPr>
              <a:t>decision</a:t>
            </a:r>
            <a:r>
              <a:rPr lang="en-US" sz="2800" dirty="0">
                <a:latin typeface="+mn-lt"/>
              </a:rPr>
              <a:t>, the Court held that the Second Amendment </a:t>
            </a:r>
            <a:r>
              <a:rPr lang="en-US" sz="2800" b="1" i="1" u="sng" dirty="0" smtClean="0">
                <a:latin typeface="+mn-lt"/>
              </a:rPr>
              <a:t>does protect </a:t>
            </a:r>
            <a:r>
              <a:rPr lang="en-US" sz="2800" b="1" i="1" u="sng" dirty="0">
                <a:latin typeface="+mn-lt"/>
              </a:rPr>
              <a:t>an individual right</a:t>
            </a:r>
            <a:r>
              <a:rPr lang="en-US" sz="2800" dirty="0">
                <a:latin typeface="+mn-lt"/>
              </a:rPr>
              <a:t> to possess a firearm unconnected with service in a militia, and to use that firearm for traditionally lawful purposes, such as self- defense within the home.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 descr="http://www.everydaynodaysoff.com/wp-content/uploads/2010/06/Heller-Kitty-Hello-Kit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2454391"/>
            <a:ext cx="1689100" cy="18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iversong.files.wordpress.com/2013/01/dc-v-he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84" y="4267200"/>
            <a:ext cx="2910016" cy="21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072" y="381000"/>
            <a:ext cx="558518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Marbury v. Madison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81000" y="2057400"/>
            <a:ext cx="46482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President John Adams appointed John Marshall as the new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Chief Justice of the Supreme Court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William Marbury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the Justice of Peace for the District of Columbia before Thomas Jefferson took Office. 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990600" y="1219200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1803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90800"/>
            <a:ext cx="3940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7239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Thursday, March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Complete Guided Reading 7.3/7.4 Use the textbook/notes 	    The guided reading packet should be turned in by the end of class.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Current Events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All tests and quizzes should be made up today. </a:t>
            </a:r>
          </a:p>
        </p:txBody>
      </p:sp>
    </p:spTree>
    <p:extLst>
      <p:ext uri="{BB962C8B-B14F-4D97-AF65-F5344CB8AC3E}">
        <p14:creationId xmlns:p14="http://schemas.microsoft.com/office/powerpoint/2010/main" val="1014890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5867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Thursday, March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Finish notes on landmark cases </a:t>
            </a:r>
            <a:r>
              <a:rPr lang="mr-IN" sz="3200" dirty="0" smtClean="0"/>
              <a:t>–</a:t>
            </a:r>
            <a:r>
              <a:rPr lang="en-US" sz="3200" dirty="0" smtClean="0"/>
              <a:t>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,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period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Work on Landmark Cases Timeline assignment </a:t>
            </a:r>
            <a:r>
              <a:rPr lang="mr-IN" sz="3200" dirty="0" smtClean="0"/>
              <a:t>–</a:t>
            </a:r>
            <a:r>
              <a:rPr lang="en-US" sz="3200" dirty="0" smtClean="0"/>
              <a:t> this will be DUE Monday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Current Events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267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822" y="381000"/>
            <a:ext cx="606768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Mapp 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v. 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Ohio   (1961)</a:t>
            </a:r>
            <a:endParaRPr lang="en-US" sz="4400" b="1" i="1" dirty="0">
              <a:ln w="18415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152400" y="1150441"/>
            <a:ext cx="5257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Background: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this case, Cleveland police entered a home forcefully and without a warrant.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were searching for a suspect,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found obscene materials. They used these to convict Mrs. Mapp for possession of obscene materials.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60851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3848" y="381000"/>
            <a:ext cx="390363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Mapp 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v. 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Ohio</a:t>
            </a:r>
            <a:endParaRPr lang="en-US" sz="4400" b="1" i="1" dirty="0">
              <a:ln w="18415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152400" y="1150441"/>
            <a:ext cx="432435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Ruling: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court overturned her conviction, holding that the evidence against her had been found and seized without a warrant.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effectively extended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exclusionary rule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state/local officers not just federal officers.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The U.S. Supreme Court ruled in a 5-3 vote in favor of Mapp</a:t>
            </a:r>
            <a:r>
              <a:rPr lang="en-US" sz="3200" dirty="0"/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5112412"/>
            <a:ext cx="2330450" cy="1745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0" y="2674012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046" y="381000"/>
            <a:ext cx="476124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Texas 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v. 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Johnson</a:t>
            </a:r>
            <a:endParaRPr lang="en-US" sz="4400" b="1" i="1" dirty="0">
              <a:ln w="18415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152400" y="1150441"/>
            <a:ext cx="57848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n-US" sz="3200" dirty="0"/>
              <a:t>In 1984, in front of the Dallas City Hall, Gregory Lee Johnson burned an American flag as a means of protest against </a:t>
            </a:r>
            <a:r>
              <a:rPr lang="en-US" sz="3200" dirty="0" smtClean="0"/>
              <a:t>presidential policies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 smtClean="0"/>
              <a:t>He </a:t>
            </a:r>
            <a:r>
              <a:rPr lang="en-US" sz="3200" dirty="0"/>
              <a:t>was sentenced to one year in jail and assessed a $2,000 fine.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4000"/>
            <a:ext cx="2816087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061" y="4115972"/>
            <a:ext cx="1765300" cy="257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046" y="381000"/>
            <a:ext cx="476124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Texas 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v. 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Johnson</a:t>
            </a:r>
            <a:endParaRPr lang="en-US" sz="4400" b="1" i="1" dirty="0">
              <a:ln w="18415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246066" y="1150441"/>
            <a:ext cx="88392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600" dirty="0"/>
              <a:t>Is the desecration of an American </a:t>
            </a:r>
            <a:r>
              <a:rPr lang="en-US" sz="2600" dirty="0" smtClean="0"/>
              <a:t>flag a </a:t>
            </a:r>
            <a:r>
              <a:rPr lang="en-US" sz="2600" dirty="0"/>
              <a:t>form of speech that is protected under the First Amendment</a:t>
            </a:r>
            <a:r>
              <a:rPr lang="en-US" sz="2600" dirty="0" smtClean="0"/>
              <a:t>?</a:t>
            </a:r>
          </a:p>
          <a:p>
            <a:pPr marL="457200" indent="-457200">
              <a:buFont typeface="Arial" charset="0"/>
              <a:buChar char="•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In a 5-to-4 decision, the Court held that Johnson's burning of a flag was protected expression under the First Amendment. The Court found that Johnson's actions fell into the category of expressive conduct and had a distinctively political nature. The fact that an audience takes offense to certain ideas or expression, the Court found, does not justify prohibitions of </a:t>
            </a:r>
            <a:r>
              <a:rPr lang="en-US" sz="2600" dirty="0" smtClean="0"/>
              <a:t>speech. 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"[</a:t>
            </a:r>
            <a:r>
              <a:rPr lang="en-US" dirty="0" err="1"/>
              <a:t>i</a:t>
            </a:r>
            <a:r>
              <a:rPr lang="en-US" dirty="0"/>
              <a:t>]f there is a bedrock principle underlying the First Amendment, it is that the Government may not prohibit the expression of an idea simply because society finds the idea itself offensive or disagreeable."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9304" y="381000"/>
            <a:ext cx="363272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Roe 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v. 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Wade</a:t>
            </a:r>
            <a:endParaRPr lang="en-US" sz="4400" b="1" i="1" dirty="0">
              <a:ln w="18415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457200" y="990600"/>
            <a:ext cx="8610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Background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 unmarried pregnant woman,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Roe,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challenged a Texas statute that made it a crime to seek or perform an abortion except when, in a doctor’s judgment, abortion would be necessary to save the mother’s life.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Roe’s life had not been threatened by her pregnancy, she had not been able to obtain an abortion in Texas. 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9304" y="381000"/>
            <a:ext cx="363272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Roe 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v. 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Wade</a:t>
            </a:r>
            <a:endParaRPr lang="en-US" sz="4400" b="1" i="1" dirty="0">
              <a:ln w="18415" cmpd="sng">
                <a:noFill/>
                <a:prstDash val="solid"/>
              </a:ln>
              <a:latin typeface="+mn-lt"/>
            </a:endParaRP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457200" y="990600"/>
            <a:ext cx="8610600" cy="914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Ruling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 Court decided in Roe’s favor.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“The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right of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privacy(1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st,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4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5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9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14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amendments)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. . . is broad enough to encompass a woman’s decision whether or not to terminate her pregnancy.” 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 Court decided that a fetus was not a person under the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14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amendment,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Nonetheless, the state has valid interests to protect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both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 health of the pregnant woman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 potentiality of human life. 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A state </a:t>
            </a:r>
            <a:r>
              <a:rPr lang="en-US" sz="2400" dirty="0"/>
              <a:t>may regulate abortion procedures in such areas as doctors’ qualifications and licensing of </a:t>
            </a:r>
            <a:r>
              <a:rPr lang="en-US" sz="2400" dirty="0" smtClean="0"/>
              <a:t>facilities.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Each state chooses the timeframe for when an abortion, outside of protecting the woman, is banned. </a:t>
            </a:r>
            <a:endParaRPr lang="en-US" sz="2400" dirty="0"/>
          </a:p>
          <a:p>
            <a:pPr marL="457200" indent="-457200">
              <a:buFont typeface="Arial" charset="0"/>
              <a:buChar char="•"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3200" dirty="0" smtClean="0"/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3622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73072" y="381000"/>
            <a:ext cx="558518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ln w="18415" cmpd="sng">
                  <a:noFill/>
                  <a:prstDash val="solid"/>
                </a:ln>
                <a:latin typeface="+mn-lt"/>
              </a:rPr>
              <a:t>Marbury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 v. Madison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04800" y="609600"/>
            <a:ext cx="5029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all of the appointments were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finalized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before the end of Adams presidency.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President Thomas Jefferson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refused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remaining commissions because they were no longer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valid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Marbury (one of Adams’ appointees) sued Madison for his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government position.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072" y="381000"/>
            <a:ext cx="558518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ln w="18415" cmpd="sng">
                  <a:noFill/>
                  <a:prstDash val="solid"/>
                </a:ln>
                <a:latin typeface="+mn-lt"/>
              </a:rPr>
              <a:t>Marbury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 v. Madison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04800" y="1752600"/>
            <a:ext cx="4572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Six (6) votes for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Madison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Helped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checks and balances system.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Established the Supreme Court’s power of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judicial review.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38100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219200" y="1600200"/>
            <a:ext cx="1905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805" y="381000"/>
            <a:ext cx="523412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 smtClean="0">
                <a:ln w="18415" cmpd="sng">
                  <a:noFill/>
                  <a:prstDash val="solid"/>
                </a:ln>
                <a:latin typeface="+mn-lt"/>
              </a:rPr>
              <a:t>Plessy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 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v. Ferguson 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990600" y="1219200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1896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46482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this time, whites and blacks were required to ride in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separate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railway cars under Louisiana Law.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Although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Homer </a:t>
            </a:r>
            <a:r>
              <a:rPr lang="en-US" sz="2400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Plessy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was seven-eighths (7/8) white, he was required to ride the “colored” car.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667000"/>
            <a:ext cx="23812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805" y="381000"/>
            <a:ext cx="523412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 smtClean="0">
                <a:ln w="18415" cmpd="sng">
                  <a:noFill/>
                  <a:prstDash val="solid"/>
                </a:ln>
                <a:latin typeface="+mn-lt"/>
              </a:rPr>
              <a:t>Plessy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 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v. Ferguson 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81000" y="1371600"/>
            <a:ext cx="86106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Plessy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arrested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refusing to leave the “whites-only” railway car.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took his case to state court because he felt segregation violated his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Constitutional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rights (14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Amendment).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Louisiana judge, John Ferguson, ruled that Louisiana can enact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segregation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laws within the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case was taken to the United States Supreme Court. </a:t>
            </a:r>
          </a:p>
          <a:p>
            <a:pPr>
              <a:lnSpc>
                <a:spcPct val="15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805" y="381000"/>
            <a:ext cx="523412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ln w="18415" cmpd="sng">
                  <a:noFill/>
                  <a:prstDash val="solid"/>
                </a:ln>
                <a:latin typeface="+mn-lt"/>
              </a:rPr>
              <a:t>Plessy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 v. Ferguson 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304800" y="1860550"/>
            <a:ext cx="4953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Seven (7) votes for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Ferguson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decision upheld the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separate-but-equal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doctrine, that separate facilities for blacks and whites satisfied the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Fourteenth (14</a:t>
            </a:r>
            <a:r>
              <a:rPr lang="en-US" sz="2800" b="1" i="1" u="sng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Amendment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 long as they are “equal”.   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600200" y="1376363"/>
            <a:ext cx="1905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7313" y="1524000"/>
            <a:ext cx="38242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792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Brown v. 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latin typeface="+mn-lt"/>
              </a:rPr>
              <a:t>Board </a:t>
            </a:r>
            <a:r>
              <a:rPr lang="en-US" sz="4400" b="1" i="1" dirty="0">
                <a:ln w="18415" cmpd="sng">
                  <a:noFill/>
                  <a:prstDash val="solid"/>
                </a:ln>
                <a:latin typeface="+mn-lt"/>
              </a:rPr>
              <a:t>of Education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990600" y="1312863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1954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33400" y="2852738"/>
            <a:ext cx="46482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Black children were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allowed to attend the same public schools as white children because laws permitted racial segregation.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005138"/>
            <a:ext cx="320040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7332</TotalTime>
  <Words>1681</Words>
  <Application>Microsoft Macintosh PowerPoint</Application>
  <PresentationFormat>On-screen Show (4:3)</PresentationFormat>
  <Paragraphs>217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Calibri</vt:lpstr>
      <vt:lpstr>Century Gothic</vt:lpstr>
      <vt:lpstr>Mangal</vt:lpstr>
      <vt:lpstr>Times New Roman</vt:lpstr>
      <vt:lpstr>Wingdings 3</vt:lpstr>
      <vt:lpstr>Arial</vt:lpstr>
      <vt:lpstr>Ion</vt:lpstr>
      <vt:lpstr>Wednesday, March 29th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D620</dc:creator>
  <cp:lastModifiedBy>Salley, Cameron</cp:lastModifiedBy>
  <cp:revision>176</cp:revision>
  <dcterms:created xsi:type="dcterms:W3CDTF">2012-01-15T22:44:43Z</dcterms:created>
  <dcterms:modified xsi:type="dcterms:W3CDTF">2017-03-30T04:40:47Z</dcterms:modified>
</cp:coreProperties>
</file>